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22" r:id="rId10"/>
    <p:sldId id="298" r:id="rId11"/>
    <p:sldId id="303" r:id="rId12"/>
    <p:sldId id="262" r:id="rId13"/>
    <p:sldId id="308" r:id="rId14"/>
    <p:sldId id="263" r:id="rId15"/>
    <p:sldId id="324" r:id="rId16"/>
    <p:sldId id="264" r:id="rId17"/>
    <p:sldId id="325" r:id="rId18"/>
    <p:sldId id="311" r:id="rId19"/>
    <p:sldId id="321" r:id="rId20"/>
    <p:sldId id="266" r:id="rId21"/>
    <p:sldId id="312" r:id="rId22"/>
    <p:sldId id="313" r:id="rId23"/>
    <p:sldId id="314" r:id="rId24"/>
    <p:sldId id="267" r:id="rId25"/>
    <p:sldId id="261" r:id="rId26"/>
    <p:sldId id="315" r:id="rId27"/>
    <p:sldId id="316" r:id="rId28"/>
    <p:sldId id="276" r:id="rId29"/>
    <p:sldId id="297" r:id="rId30"/>
    <p:sldId id="299" r:id="rId31"/>
    <p:sldId id="290" r:id="rId32"/>
    <p:sldId id="273" r:id="rId33"/>
    <p:sldId id="296" r:id="rId34"/>
    <p:sldId id="268" r:id="rId35"/>
    <p:sldId id="269" r:id="rId36"/>
    <p:sldId id="270" r:id="rId37"/>
    <p:sldId id="271" r:id="rId38"/>
    <p:sldId id="272" r:id="rId39"/>
    <p:sldId id="274" r:id="rId40"/>
    <p:sldId id="275" r:id="rId41"/>
    <p:sldId id="309" r:id="rId42"/>
    <p:sldId id="310" r:id="rId43"/>
    <p:sldId id="281" r:id="rId44"/>
    <p:sldId id="282" r:id="rId45"/>
    <p:sldId id="283" r:id="rId46"/>
    <p:sldId id="284" r:id="rId47"/>
    <p:sldId id="285" r:id="rId48"/>
    <p:sldId id="287" r:id="rId49"/>
    <p:sldId id="288" r:id="rId50"/>
    <p:sldId id="291" r:id="rId51"/>
    <p:sldId id="304" r:id="rId52"/>
    <p:sldId id="277" r:id="rId53"/>
    <p:sldId id="278" r:id="rId54"/>
    <p:sldId id="279" r:id="rId55"/>
    <p:sldId id="280" r:id="rId56"/>
    <p:sldId id="286" r:id="rId57"/>
    <p:sldId id="320" r:id="rId58"/>
    <p:sldId id="317" r:id="rId59"/>
    <p:sldId id="318" r:id="rId60"/>
    <p:sldId id="319" r:id="rId61"/>
    <p:sldId id="289" r:id="rId62"/>
    <p:sldId id="292" r:id="rId63"/>
    <p:sldId id="300" r:id="rId64"/>
    <p:sldId id="294" r:id="rId65"/>
    <p:sldId id="293" r:id="rId66"/>
    <p:sldId id="301" r:id="rId67"/>
    <p:sldId id="295" r:id="rId68"/>
    <p:sldId id="302" r:id="rId69"/>
    <p:sldId id="305" r:id="rId70"/>
    <p:sldId id="30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22"/>
            <p14:sldId id="298"/>
            <p14:sldId id="303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0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103" d="100"/>
          <a:sy n="103" d="100"/>
        </p:scale>
        <p:origin x="98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2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hyperlink" Target="https://santhoshsoundar.blog/power-law/" TargetMode="External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2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single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Human factors </a:t>
            </a:r>
            <a:r>
              <a:rPr lang="en-US" dirty="0"/>
              <a:t>research often motivated by applied problems in engineering, design, computer science</a:t>
            </a:r>
          </a:p>
          <a:p>
            <a:pPr lvl="1"/>
            <a:r>
              <a:rPr lang="en-US" dirty="0"/>
              <a:t>A/B testing (booking.com, Netflix, …) for features of user interaction</a:t>
            </a:r>
          </a:p>
          <a:p>
            <a:pPr lvl="1"/>
            <a:r>
              <a:rPr lang="en-US" dirty="0"/>
              <a:t>navigation controls: pilot testing, flight simulators </a:t>
            </a:r>
          </a:p>
          <a:p>
            <a:r>
              <a:rPr lang="en-US" dirty="0">
                <a:highlight>
                  <a:srgbClr val="FFFF00"/>
                </a:highlight>
              </a:rPr>
              <a:t>Psychological</a:t>
            </a:r>
            <a:r>
              <a:rPr lang="en-US" dirty="0"/>
              <a:t> research often motivated by more basic perceptual &amp; cognitive questions.</a:t>
            </a:r>
          </a:p>
          <a:p>
            <a:pPr lvl="1"/>
            <a:r>
              <a:rPr lang="en-US" dirty="0"/>
              <a:t>accuracy, RT of judgments of graphs</a:t>
            </a:r>
          </a:p>
          <a:p>
            <a:pPr lvl="1"/>
            <a:r>
              <a:rPr lang="en-US" dirty="0"/>
              <a:t>visual search, pattern detection</a:t>
            </a:r>
          </a:p>
          <a:p>
            <a:pPr lvl="1"/>
            <a:r>
              <a:rPr lang="en-US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light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https://doi.org/10.1007/s00426-020-01456-4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Image: </a:t>
            </a:r>
            <a:r>
              <a:rPr lang="en-US" sz="1600" dirty="0">
                <a:hlinkClick r:id="rId2"/>
              </a:rPr>
              <a:t>https://bbpconnect.com.au/event/ozav-seminar-on-human-factors/2020-12-16/</a:t>
            </a:r>
            <a:r>
              <a:rPr lang="en-US" sz="16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 human capabilities and task characteristics that affect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5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787830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6" imgW="1536480" imgH="228600" progId="Equation.DSMT4">
                  <p:embed/>
                </p:oleObj>
              </mc:Choice>
              <mc:Fallback>
                <p:oleObj name="Equation" r:id="rId6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8" imgW="1523880" imgH="228600" progId="Equation.DSMT4">
                  <p:embed/>
                </p:oleObj>
              </mc:Choice>
              <mc:Fallback>
                <p:oleObj name="Equation" r:id="rId8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6009A-8E66-44F5-B85C-5FD9B3869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72" y="5298332"/>
            <a:ext cx="1300000" cy="44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0781C-B8A9-4346-A491-F464C279E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525" y="4976829"/>
            <a:ext cx="1726095" cy="315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D2F2A2-A283-4BFF-9E6C-C12F513F5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0906" y="5879507"/>
            <a:ext cx="1123333" cy="5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Human Intelligence Tasks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position-angle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position-length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area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endParaRPr lang="en-US" dirty="0"/>
          </a:p>
          <a:p>
            <a:r>
              <a:rPr lang="en-US" dirty="0"/>
              <a:t>This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86200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mental set 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 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Discrimination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Judgment task: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FF000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target</a:t>
            </a:r>
          </a:p>
          <a:p>
            <a:endParaRPr lang="en-US" dirty="0"/>
          </a:p>
          <a:p>
            <a:r>
              <a:rPr lang="en-US" dirty="0"/>
              <a:t>What visual design factors make important events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density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temporal sequence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density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locations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</a:t>
            </a:r>
            <a:r>
              <a:rPr lang="en-US"/>
              <a:t>and captions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16984"/>
            <a:ext cx="5695238" cy="2161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4724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and not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/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approach?</a:t>
            </a:r>
          </a:p>
          <a:p>
            <a:pPr lvl="1"/>
            <a:r>
              <a:rPr lang="en-US" dirty="0"/>
              <a:t>To what extent can visual inference substitute for numerical statistical inference?</a:t>
            </a:r>
          </a:p>
          <a:p>
            <a:pPr lvl="1"/>
            <a:r>
              <a:rPr lang="en-US" dirty="0"/>
              <a:t>How to study this more?</a:t>
            </a:r>
          </a:p>
          <a:p>
            <a:pPr lvl="2"/>
            <a:r>
              <a:rPr lang="en-US" dirty="0"/>
              <a:t>How many observers to declare some effect “significant”</a:t>
            </a:r>
          </a:p>
          <a:p>
            <a:pPr lvl="2"/>
            <a:r>
              <a:rPr lang="en-US" dirty="0"/>
              <a:t>Can we use this paradigm to study observer differences?</a:t>
            </a:r>
          </a:p>
          <a:p>
            <a:pPr lvl="2"/>
            <a:r>
              <a:rPr lang="en-US" dirty="0"/>
              <a:t>Can we use this to study the effectiveness of different graph types or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0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demographic variables 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attention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11967</TotalTime>
  <Words>4204</Words>
  <Application>Microsoft Office PowerPoint</Application>
  <PresentationFormat>On-screen Show (4:3)</PresentationFormat>
  <Paragraphs>551</Paragraphs>
  <Slides>70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Cambria Math</vt:lpstr>
      <vt:lpstr>Wingdings</vt:lpstr>
      <vt:lpstr>1_Office Theme</vt:lpstr>
      <vt:lpstr>Equation</vt:lpstr>
      <vt:lpstr>Human Factors Research: How to tell what works</vt:lpstr>
      <vt:lpstr>PowerPoint Presentation</vt:lpstr>
      <vt:lpstr>Topics</vt:lpstr>
      <vt:lpstr>Psychological issues in human factors</vt:lpstr>
      <vt:lpstr>Control room display</vt:lpstr>
      <vt:lpstr>Traffic control display</vt:lpstr>
      <vt:lpstr>Navigation</vt:lpstr>
      <vt:lpstr>Navigation</vt:lpstr>
      <vt:lpstr>Financial trading desk</vt:lpstr>
      <vt:lpstr>Dashboards: Financial trading</vt:lpstr>
      <vt:lpstr>Dashboards: Customer service</vt:lpstr>
      <vt:lpstr>Empirical studies of graphs How can we tell what works? </vt:lpstr>
      <vt:lpstr>Human factors vs. Psychology</vt:lpstr>
      <vt:lpstr>Psychophysical methods</vt:lpstr>
      <vt:lpstr>Psychophysical methods: tasks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230</cp:revision>
  <dcterms:created xsi:type="dcterms:W3CDTF">2017-10-14T20:35:56Z</dcterms:created>
  <dcterms:modified xsi:type="dcterms:W3CDTF">2022-02-15T15:32:03Z</dcterms:modified>
</cp:coreProperties>
</file>